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25"/>
  </p:handoutMasterIdLst>
  <p:sldIdLst>
    <p:sldId id="256" r:id="rId2"/>
    <p:sldId id="275" r:id="rId3"/>
    <p:sldId id="276" r:id="rId4"/>
    <p:sldId id="317" r:id="rId5"/>
    <p:sldId id="257" r:id="rId6"/>
    <p:sldId id="258" r:id="rId7"/>
    <p:sldId id="259" r:id="rId8"/>
    <p:sldId id="318" r:id="rId9"/>
    <p:sldId id="280" r:id="rId10"/>
    <p:sldId id="292" r:id="rId11"/>
    <p:sldId id="306" r:id="rId12"/>
    <p:sldId id="319" r:id="rId13"/>
    <p:sldId id="320" r:id="rId14"/>
    <p:sldId id="321" r:id="rId15"/>
    <p:sldId id="322" r:id="rId16"/>
    <p:sldId id="324" r:id="rId17"/>
    <p:sldId id="325" r:id="rId18"/>
    <p:sldId id="304" r:id="rId19"/>
    <p:sldId id="323" r:id="rId20"/>
    <p:sldId id="305" r:id="rId21"/>
    <p:sldId id="327" r:id="rId22"/>
    <p:sldId id="328" r:id="rId23"/>
    <p:sldId id="32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15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BD35C-0399-4BBC-AD8D-09F4C6BB348E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8075C-BC55-4266-ABC1-A890CF93F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97E9-2721-4E48-AE82-676FF8040A8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8172480" cy="500066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Bookman Old Style" pitchFamily="18" charset="0"/>
              </a:rPr>
              <a:t>Звіт роботи методичної комісії терапевтичного циклу за 2019 – 20 навчальний рік.</a:t>
            </a:r>
            <a:endParaRPr lang="ru-RU" sz="5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579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  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000" i="1" dirty="0"/>
              <a:t> </a:t>
            </a:r>
            <a:r>
              <a:rPr lang="ru-RU" sz="4000" i="1" dirty="0" smtClean="0"/>
              <a:t>   </a:t>
            </a:r>
            <a:r>
              <a:rPr lang="uk-UA" sz="4000" b="1" i="1" dirty="0" smtClean="0">
                <a:solidFill>
                  <a:srgbClr val="FF0000"/>
                </a:solidFill>
              </a:rPr>
              <a:t> Продовжене  вивчення досвіду</a:t>
            </a:r>
          </a:p>
          <a:p>
            <a:pPr algn="ctr">
              <a:buNone/>
            </a:pPr>
            <a:r>
              <a:rPr lang="uk-UA" b="1" i="1" dirty="0" smtClean="0">
                <a:solidFill>
                  <a:schemeClr val="accent1"/>
                </a:solidFill>
              </a:rPr>
              <a:t>   викладача Смирнової Л.М.</a:t>
            </a:r>
          </a:p>
          <a:p>
            <a:pPr algn="ctr">
              <a:buNone/>
            </a:pPr>
            <a:r>
              <a:rPr lang="uk-UA" b="1" i="1" dirty="0" smtClean="0">
                <a:solidFill>
                  <a:schemeClr val="accent1"/>
                </a:solidFill>
              </a:rPr>
              <a:t>  «Використання сучасних методів навчання для формування професійної майстерності у студентів на заняттях  з догляду  за пацієнтом та основ </a:t>
            </a:r>
            <a:r>
              <a:rPr lang="uk-UA" b="1" i="1" dirty="0" err="1" smtClean="0">
                <a:solidFill>
                  <a:schemeClr val="accent1"/>
                </a:solidFill>
              </a:rPr>
              <a:t>медсестринства</a:t>
            </a:r>
            <a:r>
              <a:rPr lang="uk-UA" b="1" i="1" dirty="0" smtClean="0">
                <a:solidFill>
                  <a:schemeClr val="accent1"/>
                </a:solidFill>
              </a:rPr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329642" cy="5554683"/>
          </a:xfrm>
        </p:spPr>
        <p:txBody>
          <a:bodyPr/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Розпочате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вивчення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досвіду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uk-UA" sz="3600" b="1" i="1" dirty="0" smtClean="0">
                <a:solidFill>
                  <a:srgbClr val="0070C0"/>
                </a:solidFill>
              </a:rPr>
              <a:t>викладача </a:t>
            </a:r>
            <a:r>
              <a:rPr lang="uk-UA" sz="3600" b="1" i="1" dirty="0" err="1" smtClean="0">
                <a:solidFill>
                  <a:srgbClr val="0070C0"/>
                </a:solidFill>
              </a:rPr>
              <a:t>Терновенко</a:t>
            </a:r>
            <a:r>
              <a:rPr lang="uk-UA" sz="3600" b="1" i="1" dirty="0" smtClean="0">
                <a:solidFill>
                  <a:srgbClr val="0070C0"/>
                </a:solidFill>
              </a:rPr>
              <a:t> Т.В. «Використання міждисциплінарної  інтеграції на заняттях з метою підвищення  якості  навчання» </a:t>
            </a:r>
            <a:endParaRPr lang="ru-RU" sz="3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</a:rPr>
              <a:t>Проведений відкритий урок з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медсестринства</a:t>
            </a:r>
            <a:r>
              <a:rPr lang="uk-UA" sz="3200" b="1" i="1" dirty="0" smtClean="0">
                <a:solidFill>
                  <a:srgbClr val="0070C0"/>
                </a:solidFill>
              </a:rPr>
              <a:t> при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дерматовенерології</a:t>
            </a:r>
            <a:r>
              <a:rPr lang="uk-UA" sz="3200" b="1" i="1" dirty="0" smtClean="0">
                <a:solidFill>
                  <a:srgbClr val="0070C0"/>
                </a:solidFill>
              </a:rPr>
              <a:t> на тему: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“Дерматити</a:t>
            </a:r>
            <a:r>
              <a:rPr lang="uk-UA" sz="3200" b="1" i="1" dirty="0" smtClean="0">
                <a:solidFill>
                  <a:srgbClr val="0070C0"/>
                </a:solidFill>
              </a:rPr>
              <a:t>.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Екземи”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44454"/>
            <a:ext cx="4032448" cy="27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</a:rPr>
              <a:t>Проведені відкриті виховні заходи;</a:t>
            </a:r>
            <a:br>
              <a:rPr lang="uk-UA" sz="3200" b="1" i="1" dirty="0" smtClean="0">
                <a:solidFill>
                  <a:srgbClr val="0070C0"/>
                </a:solidFill>
              </a:rPr>
            </a:br>
            <a:r>
              <a:rPr lang="uk-UA" sz="3200" b="1" i="1" dirty="0" smtClean="0">
                <a:solidFill>
                  <a:srgbClr val="0070C0"/>
                </a:solidFill>
              </a:rPr>
              <a:t> з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медсестринства</a:t>
            </a:r>
            <a:r>
              <a:rPr lang="uk-UA" sz="3200" b="1" i="1" dirty="0" smtClean="0">
                <a:solidFill>
                  <a:srgbClr val="0070C0"/>
                </a:solidFill>
              </a:rPr>
              <a:t> в педіатрії: 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“Суд</a:t>
            </a:r>
            <a:r>
              <a:rPr lang="uk-UA" sz="3200" b="1" i="1" dirty="0" smtClean="0">
                <a:solidFill>
                  <a:srgbClr val="0070C0"/>
                </a:solidFill>
              </a:rPr>
              <a:t> над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діабетом”</a:t>
            </a:r>
            <a:r>
              <a:rPr lang="uk-UA" sz="3200" b="1" i="1" dirty="0" smtClean="0">
                <a:solidFill>
                  <a:srgbClr val="0070C0"/>
                </a:solidFill>
              </a:rPr>
              <a:t>, викладач Сушко О.А.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2715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4932040" cy="295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i="1" dirty="0" err="1" smtClean="0">
                <a:solidFill>
                  <a:srgbClr val="0070C0"/>
                </a:solidFill>
              </a:rPr>
              <a:t>“Життя-</a:t>
            </a:r>
            <a:r>
              <a:rPr lang="uk-UA" sz="2800" b="1" i="1" dirty="0" smtClean="0">
                <a:solidFill>
                  <a:srgbClr val="0070C0"/>
                </a:solidFill>
              </a:rPr>
              <a:t> це дар, бережи та цінуй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його”</a:t>
            </a:r>
            <a:r>
              <a:rPr lang="uk-UA" sz="2800" b="1" i="1" dirty="0" smtClean="0">
                <a:solidFill>
                  <a:srgbClr val="0070C0"/>
                </a:solidFill>
              </a:rPr>
              <a:t>, присвячений дню боротьби зі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СНІДом</a:t>
            </a:r>
            <a:r>
              <a:rPr lang="uk-UA" sz="2800" b="1" i="1" dirty="0" smtClean="0">
                <a:solidFill>
                  <a:srgbClr val="0070C0"/>
                </a:solidFill>
              </a:rPr>
              <a:t>, викладач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Гуденко</a:t>
            </a:r>
            <a:r>
              <a:rPr lang="uk-UA" sz="2800" b="1" i="1" dirty="0" smtClean="0">
                <a:solidFill>
                  <a:srgbClr val="0070C0"/>
                </a:solidFill>
              </a:rPr>
              <a:t> О.В.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DSCF4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187957" cy="3140968"/>
          </a:xfrm>
          <a:prstGeom prst="rect">
            <a:avLst/>
          </a:prstGeom>
          <a:noFill/>
        </p:spPr>
      </p:pic>
      <p:pic>
        <p:nvPicPr>
          <p:cNvPr id="3075" name="Picture 3" descr="C:\Users\USER\Desktop\DSCF4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485152" cy="336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0070C0"/>
                </a:solidFill>
              </a:rPr>
              <a:t>Захід, присвячений дню допомоги хворим на рідкісні,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орфанні</a:t>
            </a:r>
            <a:r>
              <a:rPr lang="uk-UA" sz="2800" b="1" i="1" dirty="0" smtClean="0">
                <a:solidFill>
                  <a:srgbClr val="0070C0"/>
                </a:solidFill>
              </a:rPr>
              <a:t> захворювання, викладачі Поліщук Т.Г.,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Курдюмова</a:t>
            </a:r>
            <a:r>
              <a:rPr lang="uk-UA" sz="2800" b="1" i="1" dirty="0" smtClean="0">
                <a:solidFill>
                  <a:srgbClr val="0070C0"/>
                </a:solidFill>
              </a:rPr>
              <a:t> Н.О.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DSCF4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4475988" cy="3356991"/>
          </a:xfrm>
          <a:prstGeom prst="rect">
            <a:avLst/>
          </a:prstGeom>
          <a:noFill/>
        </p:spPr>
      </p:pic>
      <p:pic>
        <p:nvPicPr>
          <p:cNvPr id="4099" name="Picture 3" descr="C:\Users\USER\Desktop\DSCF4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380994" cy="3514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</a:rPr>
              <a:t>Викладачі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інфектології</a:t>
            </a:r>
            <a:r>
              <a:rPr lang="uk-UA" sz="3200" b="1" i="1" dirty="0" smtClean="0">
                <a:solidFill>
                  <a:srgbClr val="0070C0"/>
                </a:solidFill>
              </a:rPr>
              <a:t> провели захід для учнів шкіл про розповсюдження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коронавірусу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87387303_2509633179355160_534848076892864512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464496" cy="3348372"/>
          </a:xfrm>
          <a:prstGeom prst="rect">
            <a:avLst/>
          </a:prstGeom>
          <a:noFill/>
        </p:spPr>
      </p:pic>
      <p:pic>
        <p:nvPicPr>
          <p:cNvPr id="1027" name="Picture 3" descr="C:\Users\USER\Desktop\88130360_2509633269355151_388523012608596377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355976" cy="326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i="1" dirty="0" smtClean="0"/>
              <a:t>Викладачі циклу брали участь у науково-практичній конференції: «Підвищення якості освіти – пріоритет в роботі навчального закладу»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3074" name="Picture 2" descr="C:\Users\USER\Desktop\85115820_2488799951438483_138322438982205440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0108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Підготовлені  </a:t>
            </a:r>
            <a:r>
              <a:rPr lang="uk-UA" b="1" i="1" dirty="0">
                <a:solidFill>
                  <a:srgbClr val="0070C0"/>
                </a:solidFill>
              </a:rPr>
              <a:t>методичні рекомендації для</a:t>
            </a:r>
            <a:endParaRPr lang="ru-RU" b="1" i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   викладачів </a:t>
            </a:r>
            <a:r>
              <a:rPr lang="uk-UA" b="1" i="1" dirty="0">
                <a:solidFill>
                  <a:srgbClr val="0070C0"/>
                </a:solidFill>
              </a:rPr>
              <a:t>та студентів: </a:t>
            </a:r>
            <a:endParaRPr lang="uk-UA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dirty="0" smtClean="0"/>
              <a:t>  </a:t>
            </a:r>
            <a:r>
              <a:rPr lang="uk-UA" b="1" i="1" dirty="0" smtClean="0"/>
              <a:t>«Збірник завдань з </a:t>
            </a:r>
            <a:r>
              <a:rPr lang="uk-UA" b="1" i="1" dirty="0" err="1" smtClean="0"/>
              <a:t>медсестринства</a:t>
            </a:r>
            <a:r>
              <a:rPr lang="uk-UA" b="1" i="1" dirty="0" smtClean="0"/>
              <a:t> у</a:t>
            </a:r>
          </a:p>
          <a:p>
            <a:pPr algn="ctr">
              <a:buNone/>
            </a:pPr>
            <a:r>
              <a:rPr lang="uk-UA" b="1" i="1" dirty="0" err="1" smtClean="0"/>
              <a:t>дерматовенерології</a:t>
            </a:r>
            <a:r>
              <a:rPr lang="uk-UA" b="1" i="1" dirty="0" smtClean="0"/>
              <a:t>»</a:t>
            </a:r>
            <a:endParaRPr lang="ru-RU" b="1" i="1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</a:rPr>
              <a:t>Протягом карантину викладачі циклу проводили дистанційне навчання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SER\Desktop\99008827_2575096166142194_1723135244158107648_o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685" y="1650294"/>
            <a:ext cx="6594659" cy="465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56261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Склад </a:t>
            </a:r>
            <a:r>
              <a:rPr lang="ru-RU" b="1" i="1" dirty="0" err="1" smtClean="0">
                <a:solidFill>
                  <a:srgbClr val="0070C0"/>
                </a:solidFill>
              </a:rPr>
              <a:t>методичної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комісії</a:t>
            </a:r>
            <a:r>
              <a:rPr lang="ru-RU" b="1" i="1" dirty="0" smtClean="0">
                <a:solidFill>
                  <a:srgbClr val="0070C0"/>
                </a:solidFill>
              </a:rPr>
              <a:t> :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Терновенко</a:t>
            </a:r>
            <a:r>
              <a:rPr lang="uk-UA" sz="2400" b="1" dirty="0" smtClean="0">
                <a:latin typeface="Bookman Old Style" pitchFamily="18" charset="0"/>
              </a:rPr>
              <a:t> Т.В. викладач - методист внутрішньої медицини, спеціаліст вищої категорії, голова комісії.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Курдюмова</a:t>
            </a:r>
            <a:r>
              <a:rPr lang="uk-UA" sz="2400" b="1" dirty="0" smtClean="0">
                <a:latin typeface="Bookman Old Style" pitchFamily="18" charset="0"/>
              </a:rPr>
              <a:t> Н.О. викладач – методист педіатрії, спеціаліст вищої категорії.</a:t>
            </a:r>
          </a:p>
          <a:p>
            <a:r>
              <a:rPr lang="uk-UA" sz="2400" b="1" dirty="0" smtClean="0">
                <a:latin typeface="Bookman Old Style" pitchFamily="18" charset="0"/>
              </a:rPr>
              <a:t>Поліщук Т.Г. викладач – методист педіатрії, спеціаліст вищої категорії.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Троц</a:t>
            </a:r>
            <a:r>
              <a:rPr lang="uk-UA" sz="2400" b="1" dirty="0" smtClean="0">
                <a:latin typeface="Bookman Old Style" pitchFamily="18" charset="0"/>
              </a:rPr>
              <a:t> В.М. викладач – методист </a:t>
            </a:r>
            <a:r>
              <a:rPr lang="uk-UA" sz="2400" b="1" dirty="0" err="1" smtClean="0">
                <a:latin typeface="Bookman Old Style" pitchFamily="18" charset="0"/>
              </a:rPr>
              <a:t>інфектології</a:t>
            </a:r>
            <a:r>
              <a:rPr lang="uk-UA" sz="2400" b="1" dirty="0" smtClean="0">
                <a:latin typeface="Bookman Old Style" pitchFamily="18" charset="0"/>
              </a:rPr>
              <a:t>, спеціаліст вищої категорії.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Олінковська</a:t>
            </a:r>
            <a:r>
              <a:rPr lang="uk-UA" sz="2400" b="1" dirty="0" smtClean="0">
                <a:latin typeface="Bookman Old Style" pitchFamily="18" charset="0"/>
              </a:rPr>
              <a:t> Т.А. викладач - методист неврології та психіатрії, спеціаліст вищої категорії.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Усик</a:t>
            </a:r>
            <a:r>
              <a:rPr lang="uk-UA" sz="2400" b="1" dirty="0" smtClean="0">
                <a:latin typeface="Bookman Old Style" pitchFamily="18" charset="0"/>
              </a:rPr>
              <a:t> Л.М. викладач – методист </a:t>
            </a:r>
            <a:r>
              <a:rPr lang="uk-UA" sz="2400" b="1" dirty="0" err="1" smtClean="0">
                <a:latin typeface="Bookman Old Style" pitchFamily="18" charset="0"/>
              </a:rPr>
              <a:t>інфектології</a:t>
            </a:r>
            <a:r>
              <a:rPr lang="uk-UA" sz="2400" b="1" dirty="0" smtClean="0">
                <a:latin typeface="Bookman Old Style" pitchFamily="18" charset="0"/>
              </a:rPr>
              <a:t>, спеціаліст вищої категорії.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b="1" i="1" dirty="0" smtClean="0">
                <a:solidFill>
                  <a:srgbClr val="0070C0"/>
                </a:solidFill>
              </a:rPr>
              <a:t>Проводили  пошукову </a:t>
            </a:r>
            <a:r>
              <a:rPr lang="uk-UA" b="1" i="1" dirty="0">
                <a:solidFill>
                  <a:srgbClr val="0070C0"/>
                </a:solidFill>
              </a:rPr>
              <a:t>роботу:</a:t>
            </a:r>
            <a:endParaRPr lang="ru-RU" b="1" i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b="1" i="1" dirty="0"/>
              <a:t>-    Вплив особливостей національного харчування на розвиток захворювань різних країн світу.</a:t>
            </a:r>
            <a:endParaRPr lang="ru-RU" b="1" i="1" dirty="0"/>
          </a:p>
          <a:p>
            <a:pPr>
              <a:buNone/>
            </a:pPr>
            <a:r>
              <a:rPr lang="uk-UA" b="1" i="1" dirty="0"/>
              <a:t>- Вплив довкілля на стан здоров</a:t>
            </a:r>
            <a:r>
              <a:rPr lang="ru-RU" b="1" i="1" dirty="0"/>
              <a:t>`</a:t>
            </a:r>
            <a:r>
              <a:rPr lang="uk-UA" b="1" i="1" dirty="0"/>
              <a:t>я дітей</a:t>
            </a:r>
            <a:r>
              <a:rPr lang="uk-UA" b="1" i="1" dirty="0" smtClean="0"/>
              <a:t>.</a:t>
            </a:r>
            <a:r>
              <a:rPr lang="ru-RU" b="1" i="1" dirty="0"/>
              <a:t> </a:t>
            </a:r>
          </a:p>
          <a:p>
            <a:pPr>
              <a:buNone/>
            </a:pPr>
            <a:r>
              <a:rPr lang="uk-UA" b="1" i="1" dirty="0"/>
              <a:t>- Історія походження назв інфекційних хвороб.</a:t>
            </a:r>
            <a:endParaRPr lang="ru-RU" b="1" i="1" dirty="0"/>
          </a:p>
          <a:p>
            <a:pPr>
              <a:buNone/>
            </a:pPr>
            <a:r>
              <a:rPr lang="uk-UA" b="1" i="1" dirty="0"/>
              <a:t>- Сучасні дезінфікуючі засоби.</a:t>
            </a:r>
            <a:endParaRPr lang="ru-RU" b="1" i="1" dirty="0"/>
          </a:p>
          <a:p>
            <a:pPr>
              <a:buNone/>
            </a:pPr>
            <a:r>
              <a:rPr lang="uk-UA" b="1" i="1" dirty="0"/>
              <a:t>- Поширення гострих порушень мозкового кровообігу в різних регіонах України.</a:t>
            </a:r>
            <a:endParaRPr lang="ru-RU" b="1" i="1" dirty="0"/>
          </a:p>
          <a:p>
            <a:pPr>
              <a:buNone/>
            </a:pPr>
            <a:r>
              <a:rPr lang="uk-UA" b="1" i="1" dirty="0"/>
              <a:t>- З історії розвитку </a:t>
            </a:r>
            <a:r>
              <a:rPr lang="uk-UA" b="1" i="1" dirty="0" err="1"/>
              <a:t>інфектології</a:t>
            </a:r>
            <a:r>
              <a:rPr lang="uk-UA" b="1" i="1" dirty="0"/>
              <a:t>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uk-UA" smtClean="0"/>
              <a:t>Участь у Х Всеукраїнській</a:t>
            </a:r>
            <a:br>
              <a:rPr lang="uk-UA" smtClean="0"/>
            </a:br>
            <a:r>
              <a:rPr lang="uk-UA" smtClean="0"/>
              <a:t> науково-методичній Інтернет-конференції «Молодший медичний спеціаліст - 2020:</a:t>
            </a:r>
            <a:br>
              <a:rPr lang="uk-UA" smtClean="0"/>
            </a:br>
            <a:r>
              <a:rPr lang="uk-UA" smtClean="0"/>
              <a:t> стан в умова сьогодення та перспективи у майбутньому» </a:t>
            </a:r>
            <a:br>
              <a:rPr lang="uk-UA" smtClean="0"/>
            </a:br>
            <a:r>
              <a:rPr lang="uk-UA" smtClean="0"/>
              <a:t>(8 січня – 29 лютого 2020 року):</a:t>
            </a:r>
          </a:p>
          <a:p>
            <a:pPr lvl="0"/>
            <a:r>
              <a:rPr lang="uk-UA" smtClean="0"/>
              <a:t>Сушко О.А. Креативна форма роботи педагога – вимога сьогодення.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6143668"/>
          </a:xfrm>
        </p:spPr>
        <p:txBody>
          <a:bodyPr/>
          <a:lstStyle/>
          <a:p>
            <a:r>
              <a:rPr lang="uk-UA" smtClean="0"/>
              <a:t>На сайті навчального закладу до 90-річчя опубліковані статті:</a:t>
            </a:r>
          </a:p>
          <a:p>
            <a:r>
              <a:rPr lang="uk-UA" sz="2800" smtClean="0"/>
              <a:t>Усик Л.М. Медична сестра – це професія від бога;</a:t>
            </a:r>
            <a:endParaRPr lang="ru-RU" sz="2800" smtClean="0"/>
          </a:p>
          <a:p>
            <a:r>
              <a:rPr lang="uk-UA" sz="2800" smtClean="0"/>
              <a:t>Троц В.М. </a:t>
            </a:r>
            <a:r>
              <a:rPr lang="ru-RU" sz="2800" smtClean="0"/>
              <a:t>90 років для історії – це лише краплина, оберт секундної стрілки…</a:t>
            </a:r>
          </a:p>
          <a:p>
            <a:r>
              <a:rPr lang="uk-UA" sz="2800" smtClean="0"/>
              <a:t>Олінковська Т.А. Формування професійних компетентностей майбутнього фахівця-медика;</a:t>
            </a:r>
            <a:endParaRPr lang="ru-RU" sz="2800" smtClean="0"/>
          </a:p>
          <a:p>
            <a:r>
              <a:rPr lang="uk-UA" sz="2800" smtClean="0"/>
              <a:t>Курдюмова Н.О. Даруємо тепло і турботу дітям;</a:t>
            </a:r>
            <a:endParaRPr lang="ru-RU" sz="2800" smtClean="0"/>
          </a:p>
          <a:p>
            <a:r>
              <a:rPr lang="uk-UA" sz="2800" smtClean="0"/>
              <a:t>Тимошенко Н.В. Курси лікувально-профілактичного масажу</a:t>
            </a:r>
            <a:endParaRPr lang="ru-RU" sz="2800" smtClean="0"/>
          </a:p>
          <a:p>
            <a:endParaRPr lang="ru-RU" sz="2400" smtClean="0"/>
          </a:p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8000" dirty="0" smtClean="0"/>
          </a:p>
          <a:p>
            <a:pPr algn="ctr">
              <a:buNone/>
            </a:pPr>
            <a:r>
              <a:rPr lang="uk-UA" sz="8000" b="1" i="1" dirty="0" smtClean="0">
                <a:solidFill>
                  <a:srgbClr val="0070C0"/>
                </a:solidFill>
              </a:rPr>
              <a:t>Дякую за увагу</a:t>
            </a:r>
            <a:endParaRPr lang="ru-RU" sz="8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58204" cy="5697559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Bookman Old Style" pitchFamily="18" charset="0"/>
              </a:rPr>
              <a:t>Тимошенко Н.В. викладач догляду за пацієнтом  та основ </a:t>
            </a:r>
            <a:r>
              <a:rPr lang="uk-UA" sz="2800" b="1" dirty="0" err="1" smtClean="0">
                <a:latin typeface="Bookman Old Style" pitchFamily="18" charset="0"/>
              </a:rPr>
              <a:t>медсестринства</a:t>
            </a:r>
            <a:r>
              <a:rPr lang="uk-UA" sz="2800" b="1" dirty="0" smtClean="0">
                <a:latin typeface="Bookman Old Style" pitchFamily="18" charset="0"/>
              </a:rPr>
              <a:t>, спеціаліст вищої категорії.</a:t>
            </a:r>
          </a:p>
          <a:p>
            <a:r>
              <a:rPr lang="uk-UA" sz="2800" b="1" dirty="0" err="1" smtClean="0">
                <a:latin typeface="Bookman Old Style" pitchFamily="18" charset="0"/>
              </a:rPr>
              <a:t>Лисюк</a:t>
            </a:r>
            <a:r>
              <a:rPr lang="uk-UA" sz="2800" b="1" dirty="0" smtClean="0">
                <a:latin typeface="Bookman Old Style" pitchFamily="18" charset="0"/>
              </a:rPr>
              <a:t> І.В. викладач догляду за пацієнтом та основ </a:t>
            </a:r>
            <a:r>
              <a:rPr lang="uk-UA" sz="2800" b="1" dirty="0" err="1" smtClean="0">
                <a:latin typeface="Bookman Old Style" pitchFamily="18" charset="0"/>
              </a:rPr>
              <a:t>медсестринства</a:t>
            </a:r>
            <a:r>
              <a:rPr lang="uk-UA" sz="2800" b="1" dirty="0" smtClean="0">
                <a:latin typeface="Bookman Old Style" pitchFamily="18" charset="0"/>
              </a:rPr>
              <a:t>, спеціаліст вищої категорії.</a:t>
            </a:r>
          </a:p>
          <a:p>
            <a:r>
              <a:rPr lang="uk-UA" sz="2800" b="1" dirty="0" smtClean="0">
                <a:latin typeface="Bookman Old Style" pitchFamily="18" charset="0"/>
              </a:rPr>
              <a:t>Смирнова Л.М викладач догляду за пацієнтом та основ </a:t>
            </a:r>
            <a:r>
              <a:rPr lang="uk-UA" sz="2800" b="1" dirty="0" err="1" smtClean="0">
                <a:latin typeface="Bookman Old Style" pitchFamily="18" charset="0"/>
              </a:rPr>
              <a:t>медсестринства</a:t>
            </a:r>
            <a:r>
              <a:rPr lang="uk-UA" sz="2800" b="1" dirty="0" smtClean="0">
                <a:latin typeface="Bookman Old Style" pitchFamily="18" charset="0"/>
              </a:rPr>
              <a:t>, спеціаліст І категорії.</a:t>
            </a:r>
          </a:p>
          <a:p>
            <a:r>
              <a:rPr lang="uk-UA" sz="2800" b="1" dirty="0" err="1" smtClean="0">
                <a:latin typeface="Bookman Old Style" pitchFamily="18" charset="0"/>
              </a:rPr>
              <a:t>Рощик</a:t>
            </a:r>
            <a:r>
              <a:rPr lang="uk-UA" sz="2800" b="1" dirty="0" smtClean="0">
                <a:latin typeface="Bookman Old Style" pitchFamily="18" charset="0"/>
              </a:rPr>
              <a:t> В.А. викладач </a:t>
            </a:r>
            <a:r>
              <a:rPr lang="uk-UA" sz="2800" b="1" dirty="0" err="1" smtClean="0">
                <a:latin typeface="Bookman Old Style" pitchFamily="18" charset="0"/>
              </a:rPr>
              <a:t>медсестринства</a:t>
            </a:r>
            <a:r>
              <a:rPr lang="uk-UA" sz="2800" b="1" dirty="0" smtClean="0">
                <a:latin typeface="Bookman Old Style" pitchFamily="18" charset="0"/>
              </a:rPr>
              <a:t> у внутрішній медицині, спеціаліст ІІ категорії.</a:t>
            </a:r>
          </a:p>
          <a:p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/>
          <a:lstStyle/>
          <a:p>
            <a:r>
              <a:rPr lang="uk-UA" b="1" dirty="0" err="1" smtClean="0">
                <a:latin typeface="Bookman Old Style" pitchFamily="18" charset="0"/>
              </a:rPr>
              <a:t>Гуденко</a:t>
            </a:r>
            <a:r>
              <a:rPr lang="uk-UA" b="1" dirty="0" smtClean="0">
                <a:latin typeface="Bookman Old Style" pitchFamily="18" charset="0"/>
              </a:rPr>
              <a:t> О.В. викладач </a:t>
            </a:r>
            <a:r>
              <a:rPr lang="uk-UA" b="1" dirty="0" err="1" smtClean="0">
                <a:latin typeface="Bookman Old Style" pitchFamily="18" charset="0"/>
              </a:rPr>
              <a:t>медсестринства</a:t>
            </a:r>
            <a:r>
              <a:rPr lang="uk-UA" b="1" dirty="0" smtClean="0">
                <a:latin typeface="Bookman Old Style" pitchFamily="18" charset="0"/>
              </a:rPr>
              <a:t> в </a:t>
            </a:r>
            <a:r>
              <a:rPr lang="uk-UA" b="1" dirty="0" err="1" smtClean="0">
                <a:latin typeface="Bookman Old Style" pitchFamily="18" charset="0"/>
              </a:rPr>
              <a:t>дерматовенерології</a:t>
            </a:r>
            <a:r>
              <a:rPr lang="uk-UA" b="1" dirty="0" smtClean="0">
                <a:latin typeface="Bookman Old Style" pitchFamily="18" charset="0"/>
              </a:rPr>
              <a:t> , спеціаліст ІІ категорії.</a:t>
            </a:r>
          </a:p>
          <a:p>
            <a:r>
              <a:rPr lang="uk-UA" b="1" dirty="0" err="1" smtClean="0">
                <a:latin typeface="Bookman Old Style" pitchFamily="18" charset="0"/>
              </a:rPr>
              <a:t>Бургай</a:t>
            </a:r>
            <a:r>
              <a:rPr lang="uk-UA" b="1" dirty="0" smtClean="0">
                <a:latin typeface="Bookman Old Style" pitchFamily="18" charset="0"/>
              </a:rPr>
              <a:t> Н.В. викладач внутрішньої медицини, спеціаліст ІІ категорії.</a:t>
            </a:r>
          </a:p>
          <a:p>
            <a:r>
              <a:rPr lang="uk-UA" b="1" dirty="0" smtClean="0">
                <a:latin typeface="Bookman Old Style" pitchFamily="18" charset="0"/>
              </a:rPr>
              <a:t>Сушко О.А. викладач </a:t>
            </a:r>
            <a:r>
              <a:rPr lang="uk-UA" b="1" dirty="0" err="1" smtClean="0">
                <a:latin typeface="Bookman Old Style" pitchFamily="18" charset="0"/>
              </a:rPr>
              <a:t>медсестринства</a:t>
            </a:r>
            <a:r>
              <a:rPr lang="uk-UA" b="1" dirty="0" smtClean="0">
                <a:latin typeface="Bookman Old Style" pitchFamily="18" charset="0"/>
              </a:rPr>
              <a:t> в педіатрії, спеціаліст.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97559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 </a:t>
            </a:r>
            <a:r>
              <a:rPr lang="uk-UA" sz="4000" b="1" dirty="0" smtClean="0">
                <a:latin typeface="Bookman Old Style" pitchFamily="18" charset="0"/>
              </a:rPr>
              <a:t>Циклова комісія працювала над методичною проблемою:</a:t>
            </a:r>
          </a:p>
          <a:p>
            <a:pPr algn="ctr">
              <a:buNone/>
            </a:pPr>
            <a:r>
              <a:rPr lang="uk-UA" sz="4000" dirty="0" smtClean="0">
                <a:latin typeface="Bookman Old Style" pitchFamily="18" charset="0"/>
              </a:rPr>
              <a:t>  </a:t>
            </a:r>
            <a:r>
              <a:rPr lang="uk-UA" sz="4000" b="1" i="1" dirty="0" smtClean="0">
                <a:solidFill>
                  <a:srgbClr val="FF0000"/>
                </a:solidFill>
              </a:rPr>
              <a:t>«Формування професійної майстерності у студентів - медиків»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97559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Членами методичної комісії складені методичні розробки </a:t>
            </a:r>
            <a:r>
              <a:rPr lang="uk-UA" sz="7400" b="1" i="1" dirty="0" smtClean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  <a:p>
            <a:r>
              <a:rPr lang="uk-UA" sz="6600" dirty="0" smtClean="0">
                <a:latin typeface="Arial Narrow" pitchFamily="34" charset="0"/>
              </a:rPr>
              <a:t>«Дерматити. Екземи»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«Роль фельдшера в </a:t>
            </a:r>
            <a:r>
              <a:rPr lang="uk-UA" sz="6600" dirty="0" err="1" smtClean="0">
                <a:latin typeface="Arial Narrow" pitchFamily="34" charset="0"/>
              </a:rPr>
              <a:t>охоронідитинства</a:t>
            </a:r>
            <a:r>
              <a:rPr lang="uk-UA" sz="6600" dirty="0" smtClean="0">
                <a:latin typeface="Arial Narrow" pitchFamily="34" charset="0"/>
              </a:rPr>
              <a:t>. Протиепідемічна робота, участь фельдшера в її проведенні</a:t>
            </a:r>
            <a:r>
              <a:rPr lang="ru-RU" sz="6600" i="1" dirty="0" smtClean="0">
                <a:latin typeface="Arial Narrow" pitchFamily="34" charset="0"/>
              </a:rPr>
              <a:t>.</a:t>
            </a:r>
            <a:r>
              <a:rPr lang="uk-UA" sz="6600" dirty="0" smtClean="0">
                <a:latin typeface="Arial Narrow" pitchFamily="34" charset="0"/>
              </a:rPr>
              <a:t>»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«Електротравма»</a:t>
            </a:r>
            <a:endParaRPr lang="ru-RU" sz="6600" i="1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«Дифтерія. Ангіна» 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«Догляд за хворими з патологією сечовидільної системи»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</a:t>
            </a:r>
            <a:r>
              <a:rPr lang="uk-UA" sz="6600" dirty="0" err="1" smtClean="0">
                <a:latin typeface="Arial Narrow" pitchFamily="34" charset="0"/>
              </a:rPr>
              <a:t>Кардіогенний</a:t>
            </a:r>
            <a:r>
              <a:rPr lang="uk-UA" sz="6600" dirty="0" smtClean="0">
                <a:latin typeface="Arial Narrow" pitchFamily="34" charset="0"/>
              </a:rPr>
              <a:t> шок. Напад серцевої астми».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400" dirty="0" smtClean="0">
                <a:latin typeface="Arial Narrow" pitchFamily="34" charset="0"/>
              </a:rPr>
              <a:t> «Невідкладна допомога при гострій серцевій та судинній недостатності.»</a:t>
            </a:r>
            <a:endParaRPr lang="ru-RU" sz="64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«Невідкладна допомога. Видалення сторонніх тіл з дихальних шляхів»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400" dirty="0" smtClean="0">
                <a:latin typeface="Arial Narrow" pitchFamily="34" charset="0"/>
              </a:rPr>
              <a:t> «Основи фізичної реабілітації»</a:t>
            </a:r>
            <a:endParaRPr lang="ru-RU" sz="64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«Сифіліс»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«Артеріальна гіпертензія. </a:t>
            </a:r>
            <a:r>
              <a:rPr lang="uk-UA" sz="6600" dirty="0" err="1" smtClean="0">
                <a:latin typeface="Arial Narrow" pitchFamily="34" charset="0"/>
              </a:rPr>
              <a:t>Медсестринський</a:t>
            </a:r>
            <a:r>
              <a:rPr lang="uk-UA" sz="6600" dirty="0" smtClean="0">
                <a:latin typeface="Arial Narrow" pitchFamily="34" charset="0"/>
              </a:rPr>
              <a:t> процес при гіпертонічній хворобі»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«Набряк легенів. Аритмії»  </a:t>
            </a:r>
            <a:endParaRPr lang="ru-RU" sz="6600" dirty="0" smtClean="0">
              <a:latin typeface="Arial Narrow" pitchFamily="34" charset="0"/>
            </a:endParaRPr>
          </a:p>
          <a:p>
            <a:r>
              <a:rPr lang="uk-UA" sz="6600" dirty="0" smtClean="0">
                <a:latin typeface="Arial Narrow" pitchFamily="34" charset="0"/>
              </a:rPr>
              <a:t>«</a:t>
            </a:r>
            <a:r>
              <a:rPr lang="uk-UA" sz="6600" dirty="0" err="1" smtClean="0">
                <a:latin typeface="Arial Narrow" pitchFamily="34" charset="0"/>
              </a:rPr>
              <a:t>Медсестринський</a:t>
            </a:r>
            <a:r>
              <a:rPr lang="uk-UA" sz="6600" dirty="0" smtClean="0">
                <a:latin typeface="Arial Narrow" pitchFamily="34" charset="0"/>
              </a:rPr>
              <a:t> процес при цукровому діабеті»</a:t>
            </a:r>
            <a:endParaRPr lang="ru-RU" sz="6600" dirty="0" smtClean="0">
              <a:latin typeface="Arial Narrow" pitchFamily="34" charset="0"/>
            </a:endParaRPr>
          </a:p>
          <a:p>
            <a:pPr>
              <a:buNone/>
            </a:pPr>
            <a:endParaRPr lang="uk-UA" sz="6400" b="1" i="1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14366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uk-UA" sz="8600" b="1" i="1" dirty="0" smtClean="0">
                <a:solidFill>
                  <a:srgbClr val="0070C0"/>
                </a:solidFill>
                <a:cs typeface="Aharoni" pitchFamily="2" charset="-79"/>
              </a:rPr>
              <a:t>            Підготовлені доповіді:</a:t>
            </a:r>
          </a:p>
          <a:p>
            <a:pPr algn="ctr">
              <a:buNone/>
            </a:pPr>
            <a:endParaRPr lang="uk-UA" sz="4400" b="1" i="1" dirty="0" smtClean="0">
              <a:solidFill>
                <a:srgbClr val="0070C0"/>
              </a:solidFill>
              <a:cs typeface="Aharoni" pitchFamily="2" charset="-79"/>
            </a:endParaRPr>
          </a:p>
          <a:p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Нетрадиційні форми навчання – крок у майбутнє »  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</a:t>
            </a:r>
            <a:r>
              <a:rPr lang="uk-UA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Квест</a:t>
            </a:r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як один з методів інтерактивних технологій в освіті ». 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</a:t>
            </a:r>
            <a:r>
              <a:rPr lang="uk-UA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Самоактуалізація</a:t>
            </a:r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студентів під час професійної підготовки »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Роль та місце самостійної роботи в процесі підготовки молодших медичних спеціалістів » 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</a:t>
            </a:r>
            <a:r>
              <a:rPr lang="uk-UA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Квест</a:t>
            </a:r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як інтерактивний захід що проводиться в рамках тижня дисципліни » 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Гурткова робота як одна з форм науково – дослідницької роботи студентів » 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Формування ключових і професійних </a:t>
            </a:r>
            <a:r>
              <a:rPr lang="uk-UA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компетентностей</a:t>
            </a:r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студентів у процесі організації </a:t>
            </a:r>
            <a:r>
              <a:rPr lang="uk-UA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пошуково</a:t>
            </a:r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дослідної діяльності »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Використання прийомів інтегрованого навчання під час проведення бінарних занять »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uk-UA" sz="4400" b="1" i="1" dirty="0" smtClean="0">
              <a:solidFill>
                <a:srgbClr val="0070C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Впровадження інноваційних технологій під час проведення практичних занять »</a:t>
            </a:r>
          </a:p>
          <a:p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Досв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розвитку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критичного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мислення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студентів»</a:t>
            </a:r>
          </a:p>
          <a:p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«Вплив педагогічної креативності викладача на  духовно креативний розвиток студентів »</a:t>
            </a:r>
          </a:p>
          <a:p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 Лекція у медичному навчальному закладі проблеми і пропозиції </a:t>
            </a:r>
            <a:r>
              <a:rPr lang="uk-UA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Особливості проведення профорієнтаційної роботи у ВНЗ І-ІІ рівнів акредитації</a:t>
            </a:r>
            <a:r>
              <a:rPr lang="uk-UA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86766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rgbClr val="FF0000"/>
                </a:solidFill>
              </a:rPr>
              <a:t>Узагальнений  досвід викладача: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Усик Л.М. </a:t>
            </a:r>
          </a:p>
          <a:p>
            <a:pPr algn="ctr">
              <a:buNone/>
            </a:pPr>
            <a:r>
              <a:rPr lang="ru-RU" sz="3600" i="1" dirty="0" smtClean="0"/>
              <a:t>   </a:t>
            </a:r>
            <a:r>
              <a:rPr lang="ru-RU" sz="3600" b="1" i="1" dirty="0" smtClean="0">
                <a:solidFill>
                  <a:srgbClr val="0070C0"/>
                </a:solidFill>
              </a:rPr>
              <a:t>«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Використання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сучасних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педагогічних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технологій</a:t>
            </a:r>
            <a:r>
              <a:rPr lang="ru-RU" sz="3600" b="1" i="1" dirty="0" smtClean="0">
                <a:solidFill>
                  <a:srgbClr val="0070C0"/>
                </a:solidFill>
              </a:rPr>
              <a:t> для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підвищення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активності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студентів</a:t>
            </a:r>
            <a:r>
              <a:rPr lang="ru-RU" sz="3600" b="1" i="1" dirty="0" smtClean="0">
                <a:solidFill>
                  <a:srgbClr val="0070C0"/>
                </a:solidFill>
              </a:rPr>
              <a:t> на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заняттях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з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інфектології</a:t>
            </a:r>
            <a:r>
              <a:rPr lang="ru-RU" sz="3600" b="1" i="1" dirty="0" smtClean="0">
                <a:solidFill>
                  <a:srgbClr val="0070C0"/>
                </a:solidFill>
              </a:rPr>
              <a:t>»</a:t>
            </a:r>
          </a:p>
          <a:p>
            <a:pPr>
              <a:buNone/>
            </a:pPr>
            <a:endParaRPr lang="uk-UA" sz="36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603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Звіт роботи методичної комісії терапевтичного циклу за 2019 – 20 навчальний рік.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Проведений відкритий урок з медсестринства при дерматовенерології на тему: “Дерматити. Екземи”</vt:lpstr>
      <vt:lpstr>Проведені відкриті виховні заходи;  з медсестринства в педіатрії:  “Суд над діабетом”, викладач Сушко О.А.</vt:lpstr>
      <vt:lpstr>“Життя- це дар, бережи та цінуй його”, присвячений дню боротьби зі СНІДом, викладач Гуденко О.В. </vt:lpstr>
      <vt:lpstr>Захід, присвячений дню допомоги хворим на рідкісні, орфанні захворювання, викладачі Поліщук Т.Г., Курдюмова Н.О.</vt:lpstr>
      <vt:lpstr>Викладачі інфектології провели захід для учнів шкіл про розповсюдження коронавірусу</vt:lpstr>
      <vt:lpstr>Викладачі циклу брали участь у науково-практичній конференції: «Підвищення якості освіти – пріоритет в роботі навчального закладу» </vt:lpstr>
      <vt:lpstr>Слайд 18</vt:lpstr>
      <vt:lpstr>Протягом карантину викладачі циклу проводили дистанційне навчання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роботи методичної комісії терапевтичного циклу за 2015 – 16 навчальний рік.</dc:title>
  <dc:creator>USER</dc:creator>
  <cp:lastModifiedBy>Завучи</cp:lastModifiedBy>
  <cp:revision>95</cp:revision>
  <dcterms:created xsi:type="dcterms:W3CDTF">2016-05-28T13:15:42Z</dcterms:created>
  <dcterms:modified xsi:type="dcterms:W3CDTF">2020-07-02T11:25:02Z</dcterms:modified>
</cp:coreProperties>
</file>